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820" r:id="rId2"/>
    <p:sldId id="821" r:id="rId3"/>
    <p:sldId id="757" r:id="rId4"/>
    <p:sldId id="760" r:id="rId5"/>
    <p:sldId id="822" r:id="rId6"/>
    <p:sldId id="765" r:id="rId7"/>
    <p:sldId id="771" r:id="rId8"/>
    <p:sldId id="772" r:id="rId9"/>
    <p:sldId id="363" r:id="rId10"/>
    <p:sldId id="817" r:id="rId11"/>
    <p:sldId id="814" r:id="rId12"/>
    <p:sldId id="813" r:id="rId13"/>
    <p:sldId id="809" r:id="rId14"/>
    <p:sldId id="810" r:id="rId15"/>
    <p:sldId id="811" r:id="rId16"/>
    <p:sldId id="819" r:id="rId17"/>
    <p:sldId id="812" r:id="rId18"/>
    <p:sldId id="818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45" autoAdjust="0"/>
    <p:restoredTop sz="91415" autoAdjust="0"/>
  </p:normalViewPr>
  <p:slideViewPr>
    <p:cSldViewPr snapToGrid="0">
      <p:cViewPr varScale="1">
        <p:scale>
          <a:sx n="99" d="100"/>
          <a:sy n="99" d="100"/>
        </p:scale>
        <p:origin x="1944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2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2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freq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Sheet1!$B$2:$B$51</c:f>
              <c:strCache>
                <c:ptCount val="50"/>
                <c:pt idx="0">
                  <c:v>rt</c:v>
                </c:pt>
                <c:pt idx="1">
                  <c:v>i</c:v>
                </c:pt>
                <c:pt idx="2">
                  <c:v>the</c:v>
                </c:pt>
                <c:pt idx="3">
                  <c:v>to</c:v>
                </c:pt>
                <c:pt idx="4">
                  <c:v>you</c:v>
                </c:pt>
                <c:pt idx="5">
                  <c:v>a</c:v>
                </c:pt>
                <c:pt idx="6">
                  <c:v>and</c:v>
                </c:pt>
                <c:pt idx="7">
                  <c:v>my</c:v>
                </c:pt>
                <c:pt idx="8">
                  <c:v>is</c:v>
                </c:pt>
                <c:pt idx="9">
                  <c:v>in</c:v>
                </c:pt>
                <c:pt idx="10">
                  <c:v>me</c:v>
                </c:pt>
                <c:pt idx="11">
                  <c:v>of</c:v>
                </c:pt>
                <c:pt idx="12">
                  <c:v>for</c:v>
                </c:pt>
                <c:pt idx="13">
                  <c:v>it</c:v>
                </c:pt>
                <c:pt idx="14">
                  <c:v>on</c:v>
                </c:pt>
                <c:pt idx="15">
                  <c:v>that</c:v>
                </c:pt>
                <c:pt idx="16">
                  <c:v>this</c:v>
                </c:pt>
                <c:pt idx="17">
                  <c:v>be</c:v>
                </c:pt>
                <c:pt idx="18">
                  <c:v>so</c:v>
                </c:pt>
                <c:pt idx="19">
                  <c:v>i'm</c:v>
                </c:pt>
                <c:pt idx="20">
                  <c:v>with</c:v>
                </c:pt>
                <c:pt idx="21">
                  <c:v>just</c:v>
                </c:pt>
                <c:pt idx="22">
                  <c:v>your</c:v>
                </c:pt>
                <c:pt idx="23">
                  <c:v>like</c:v>
                </c:pt>
                <c:pt idx="24">
                  <c:v>at</c:v>
                </c:pt>
                <c:pt idx="25">
                  <c:v>have</c:v>
                </c:pt>
                <c:pt idx="26">
                  <c:v>are</c:v>
                </c:pt>
                <c:pt idx="27">
                  <c:v>if</c:v>
                </c:pt>
                <c:pt idx="28">
                  <c:v>love</c:v>
                </c:pt>
                <c:pt idx="29">
                  <c:v>not</c:v>
                </c:pt>
                <c:pt idx="30">
                  <c:v>but</c:v>
                </c:pt>
                <c:pt idx="31">
                  <c:v>all</c:v>
                </c:pt>
                <c:pt idx="32">
                  <c:v>up</c:v>
                </c:pt>
                <c:pt idx="33">
                  <c:v>don't</c:v>
                </c:pt>
                <c:pt idx="34">
                  <c:v>get</c:v>
                </c:pt>
                <c:pt idx="35">
                  <c:v>do</c:v>
                </c:pt>
                <c:pt idx="36">
                  <c:v>what</c:v>
                </c:pt>
                <c:pt idx="37">
                  <c:v>no</c:v>
                </c:pt>
                <c:pt idx="38">
                  <c:v>when</c:v>
                </c:pt>
                <c:pt idx="39">
                  <c:v>lol</c:v>
                </c:pt>
                <c:pt idx="40">
                  <c:v>we</c:v>
                </c:pt>
                <c:pt idx="41">
                  <c:v>was</c:v>
                </c:pt>
                <c:pt idx="42">
                  <c:v>new</c:v>
                </c:pt>
                <c:pt idx="43">
                  <c:v>one</c:v>
                </c:pt>
                <c:pt idx="44">
                  <c:v>follow</c:v>
                </c:pt>
                <c:pt idx="45">
                  <c:v>out</c:v>
                </c:pt>
                <c:pt idx="46">
                  <c:v>can</c:v>
                </c:pt>
                <c:pt idx="47">
                  <c:v>u</c:v>
                </c:pt>
                <c:pt idx="48">
                  <c:v>now</c:v>
                </c:pt>
                <c:pt idx="49">
                  <c:v>go</c:v>
                </c:pt>
              </c:strCache>
            </c:strRef>
          </c:cat>
          <c:val>
            <c:numRef>
              <c:f>Sheet1!$C$2:$C$51</c:f>
              <c:numCache>
                <c:formatCode>#,##0</c:formatCode>
                <c:ptCount val="50"/>
                <c:pt idx="0">
                  <c:v>833389</c:v>
                </c:pt>
                <c:pt idx="1">
                  <c:v>775401</c:v>
                </c:pt>
                <c:pt idx="2">
                  <c:v>647319</c:v>
                </c:pt>
                <c:pt idx="3">
                  <c:v>598258</c:v>
                </c:pt>
                <c:pt idx="4">
                  <c:v>553918</c:v>
                </c:pt>
                <c:pt idx="5">
                  <c:v>513428</c:v>
                </c:pt>
                <c:pt idx="6">
                  <c:v>355281</c:v>
                </c:pt>
                <c:pt idx="7">
                  <c:v>326127</c:v>
                </c:pt>
                <c:pt idx="8">
                  <c:v>291574</c:v>
                </c:pt>
                <c:pt idx="9">
                  <c:v>288630</c:v>
                </c:pt>
                <c:pt idx="10">
                  <c:v>283898</c:v>
                </c:pt>
                <c:pt idx="11">
                  <c:v>260236</c:v>
                </c:pt>
                <c:pt idx="12">
                  <c:v>256208</c:v>
                </c:pt>
                <c:pt idx="13">
                  <c:v>224443</c:v>
                </c:pt>
                <c:pt idx="14">
                  <c:v>208352</c:v>
                </c:pt>
                <c:pt idx="15">
                  <c:v>184942</c:v>
                </c:pt>
                <c:pt idx="16">
                  <c:v>172278</c:v>
                </c:pt>
                <c:pt idx="17">
                  <c:v>164978</c:v>
                </c:pt>
                <c:pt idx="18">
                  <c:v>161463</c:v>
                </c:pt>
                <c:pt idx="19">
                  <c:v>155037</c:v>
                </c:pt>
                <c:pt idx="20">
                  <c:v>150378</c:v>
                </c:pt>
                <c:pt idx="21">
                  <c:v>147041</c:v>
                </c:pt>
                <c:pt idx="22">
                  <c:v>139756</c:v>
                </c:pt>
                <c:pt idx="23">
                  <c:v>134321</c:v>
                </c:pt>
                <c:pt idx="24">
                  <c:v>131796</c:v>
                </c:pt>
                <c:pt idx="25">
                  <c:v>128607</c:v>
                </c:pt>
                <c:pt idx="26">
                  <c:v>119199</c:v>
                </c:pt>
                <c:pt idx="27">
                  <c:v>117897</c:v>
                </c:pt>
                <c:pt idx="28">
                  <c:v>116478</c:v>
                </c:pt>
                <c:pt idx="29">
                  <c:v>113745</c:v>
                </c:pt>
                <c:pt idx="30">
                  <c:v>112588</c:v>
                </c:pt>
                <c:pt idx="31">
                  <c:v>108893</c:v>
                </c:pt>
                <c:pt idx="32">
                  <c:v>105797</c:v>
                </c:pt>
                <c:pt idx="33">
                  <c:v>102665</c:v>
                </c:pt>
                <c:pt idx="34">
                  <c:v>99674</c:v>
                </c:pt>
                <c:pt idx="35">
                  <c:v>98616</c:v>
                </c:pt>
                <c:pt idx="36">
                  <c:v>95867</c:v>
                </c:pt>
                <c:pt idx="37">
                  <c:v>94985</c:v>
                </c:pt>
                <c:pt idx="38">
                  <c:v>94474</c:v>
                </c:pt>
                <c:pt idx="39">
                  <c:v>91682</c:v>
                </c:pt>
                <c:pt idx="40">
                  <c:v>91550</c:v>
                </c:pt>
                <c:pt idx="41">
                  <c:v>90482</c:v>
                </c:pt>
                <c:pt idx="42">
                  <c:v>90468</c:v>
                </c:pt>
                <c:pt idx="43">
                  <c:v>88664</c:v>
                </c:pt>
                <c:pt idx="44">
                  <c:v>85160</c:v>
                </c:pt>
                <c:pt idx="45">
                  <c:v>84773</c:v>
                </c:pt>
                <c:pt idx="46">
                  <c:v>82708</c:v>
                </c:pt>
                <c:pt idx="47">
                  <c:v>78822</c:v>
                </c:pt>
                <c:pt idx="48">
                  <c:v>76780</c:v>
                </c:pt>
                <c:pt idx="49">
                  <c:v>73745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99-485F-9662-189C20C069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27"/>
        <c:axId val="369968408"/>
        <c:axId val="369963704"/>
      </c:barChart>
      <c:catAx>
        <c:axId val="369968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69963704"/>
        <c:crosses val="autoZero"/>
        <c:auto val="1"/>
        <c:lblAlgn val="ctr"/>
        <c:lblOffset val="100"/>
        <c:noMultiLvlLbl val="0"/>
      </c:catAx>
      <c:valAx>
        <c:axId val="369963704"/>
        <c:scaling>
          <c:orientation val="minMax"/>
        </c:scaling>
        <c:delete val="0"/>
        <c:axPos val="l"/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9968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Sheet5!$F$2</c:f>
              <c:strCache>
                <c:ptCount val="1"/>
                <c:pt idx="0">
                  <c:v>income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Sheet5!$E$3:$E$27</c:f>
              <c:strCache>
                <c:ptCount val="25"/>
                <c:pt idx="0">
                  <c:v>Monaco</c:v>
                </c:pt>
                <c:pt idx="1">
                  <c:v>Liechtenstein</c:v>
                </c:pt>
                <c:pt idx="2">
                  <c:v>Bermuda</c:v>
                </c:pt>
                <c:pt idx="3">
                  <c:v>Switzerland</c:v>
                </c:pt>
                <c:pt idx="4">
                  <c:v>Norway</c:v>
                </c:pt>
                <c:pt idx="5">
                  <c:v>Macao</c:v>
                </c:pt>
                <c:pt idx="6">
                  <c:v>Luxembourg</c:v>
                </c:pt>
                <c:pt idx="7">
                  <c:v>Iceland</c:v>
                </c:pt>
                <c:pt idx="8">
                  <c:v>United States</c:v>
                </c:pt>
                <c:pt idx="9">
                  <c:v>Denmark</c:v>
                </c:pt>
                <c:pt idx="10">
                  <c:v>Singapore</c:v>
                </c:pt>
                <c:pt idx="11">
                  <c:v>Ireland</c:v>
                </c:pt>
                <c:pt idx="12">
                  <c:v>Sweden</c:v>
                </c:pt>
                <c:pt idx="13">
                  <c:v>Australia</c:v>
                </c:pt>
                <c:pt idx="14">
                  <c:v>Netherlands</c:v>
                </c:pt>
                <c:pt idx="15">
                  <c:v>Hong Kong</c:v>
                </c:pt>
                <c:pt idx="16">
                  <c:v>Austria</c:v>
                </c:pt>
                <c:pt idx="17">
                  <c:v>Finland</c:v>
                </c:pt>
                <c:pt idx="18">
                  <c:v>Germany</c:v>
                </c:pt>
                <c:pt idx="19">
                  <c:v>Canada</c:v>
                </c:pt>
                <c:pt idx="20">
                  <c:v>Belgium</c:v>
                </c:pt>
                <c:pt idx="21">
                  <c:v>United Kingdom</c:v>
                </c:pt>
                <c:pt idx="22">
                  <c:v>United Arab Emirates</c:v>
                </c:pt>
                <c:pt idx="23">
                  <c:v>New Zealand</c:v>
                </c:pt>
                <c:pt idx="24">
                  <c:v>Japan</c:v>
                </c:pt>
              </c:strCache>
            </c:strRef>
          </c:cat>
          <c:val>
            <c:numRef>
              <c:f>Sheet5!$F$3:$F$27</c:f>
              <c:numCache>
                <c:formatCode>General</c:formatCode>
                <c:ptCount val="25"/>
                <c:pt idx="0">
                  <c:v>186080</c:v>
                </c:pt>
                <c:pt idx="1">
                  <c:v>116300</c:v>
                </c:pt>
                <c:pt idx="2">
                  <c:v>106140</c:v>
                </c:pt>
                <c:pt idx="3">
                  <c:v>81130</c:v>
                </c:pt>
                <c:pt idx="4">
                  <c:v>76160</c:v>
                </c:pt>
                <c:pt idx="5">
                  <c:v>72050</c:v>
                </c:pt>
                <c:pt idx="6">
                  <c:v>70790</c:v>
                </c:pt>
                <c:pt idx="7">
                  <c:v>60500</c:v>
                </c:pt>
                <c:pt idx="8">
                  <c:v>59160</c:v>
                </c:pt>
                <c:pt idx="9">
                  <c:v>55330</c:v>
                </c:pt>
                <c:pt idx="10">
                  <c:v>54530</c:v>
                </c:pt>
                <c:pt idx="11">
                  <c:v>53370</c:v>
                </c:pt>
                <c:pt idx="12">
                  <c:v>52270</c:v>
                </c:pt>
                <c:pt idx="13">
                  <c:v>51360</c:v>
                </c:pt>
                <c:pt idx="14">
                  <c:v>46910</c:v>
                </c:pt>
                <c:pt idx="15">
                  <c:v>46310</c:v>
                </c:pt>
                <c:pt idx="16">
                  <c:v>45360</c:v>
                </c:pt>
                <c:pt idx="17">
                  <c:v>44760</c:v>
                </c:pt>
                <c:pt idx="18">
                  <c:v>43700</c:v>
                </c:pt>
                <c:pt idx="19">
                  <c:v>42790</c:v>
                </c:pt>
                <c:pt idx="20">
                  <c:v>42050</c:v>
                </c:pt>
                <c:pt idx="21">
                  <c:v>40600</c:v>
                </c:pt>
                <c:pt idx="22">
                  <c:v>39130</c:v>
                </c:pt>
                <c:pt idx="23">
                  <c:v>38780</c:v>
                </c:pt>
                <c:pt idx="24">
                  <c:v>38520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8B-4DD6-A392-91384B65F1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9963312"/>
        <c:axId val="369965272"/>
      </c:barChart>
      <c:catAx>
        <c:axId val="369963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9965272"/>
        <c:crosses val="autoZero"/>
        <c:auto val="1"/>
        <c:lblAlgn val="ctr"/>
        <c:lblOffset val="100"/>
        <c:noMultiLvlLbl val="0"/>
      </c:catAx>
      <c:valAx>
        <c:axId val="3699652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9963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tiff>
</file>

<file path=ppt/media/image2.jpe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1/10/22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93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46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1/10/22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1/10/22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1/10/22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1/10/22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1/10/22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1/10/22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1/10/22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1/10/22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1/10/22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pic>
        <p:nvPicPr>
          <p:cNvPr id="7" name="Picture 4" descr="Image result for gserm"/>
          <p:cNvPicPr>
            <a:picLocks noChangeAspect="1" noChangeArrowheads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13"/>
          <a:stretch/>
        </p:blipFill>
        <p:spPr bwMode="auto">
          <a:xfrm>
            <a:off x="8182940" y="6288258"/>
            <a:ext cx="961060" cy="53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hyperlink" Target="https://www.worlddata.info/average-income.php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4426AB7-D619-4515-962A-BC83909EC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6D5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E47DF98-723F-4AAC-ABCF-CACBC438F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880" y="256540"/>
            <a:ext cx="8778240" cy="6365239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A29FC7C-9308-4FDE-8DCA-405668055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171700" y="5768204"/>
            <a:ext cx="4800600" cy="0"/>
          </a:xfrm>
          <a:prstGeom prst="line">
            <a:avLst/>
          </a:prstGeom>
          <a:ln>
            <a:solidFill>
              <a:srgbClr val="6D59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BDD98019-0FBA-4E40-889D-BD975B1C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833216"/>
            <a:ext cx="8778240" cy="15603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5000" dirty="0">
                <a:solidFill>
                  <a:srgbClr val="6D5939"/>
                </a:solidFill>
              </a:rPr>
              <a:t>Just looking for your attendance</a:t>
            </a:r>
          </a:p>
        </p:txBody>
      </p:sp>
      <p:pic>
        <p:nvPicPr>
          <p:cNvPr id="1026" name="Picture 2" descr="50+ Please take attendance ideas | attendance, teacher humor, teaching humor">
            <a:extLst>
              <a:ext uri="{FF2B5EF4-FFF2-40B4-BE49-F238E27FC236}">
                <a16:creationId xmlns:a16="http://schemas.microsoft.com/office/drawing/2014/main" id="{13DB3DD2-DD2B-0C4F-BF31-90B9CC9130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73" r="2" b="20916"/>
          <a:stretch/>
        </p:blipFill>
        <p:spPr bwMode="auto">
          <a:xfrm>
            <a:off x="182880" y="548640"/>
            <a:ext cx="8778240" cy="3472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2A096D-A8F7-6C43-8426-892368D7AF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259585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6700A58B-DD98-43D0-B791-721480A02982}" type="datetime1">
              <a:rPr lang="en-US" sz="1200">
                <a:solidFill>
                  <a:schemeClr val="accent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1/10/22</a:t>
            </a:fld>
            <a:endParaRPr lang="en-US" sz="1200">
              <a:solidFill>
                <a:schemeClr val="accent1"/>
              </a:solidFill>
              <a:latin typeface="Calibri" panose="020F0502020204030204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96072E-499C-FE4A-8960-8049CE4C1A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59585"/>
            <a:ext cx="30861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200" kern="1200">
                <a:solidFill>
                  <a:srgbClr val="6D5939"/>
                </a:solidFill>
                <a:latin typeface="Calibri" panose="020F0502020204030204"/>
                <a:ea typeface="+mn-ea"/>
                <a:cs typeface="+mn-cs"/>
              </a:rPr>
              <a:t>Kwartler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1F7FF3-0989-8249-B582-ECA78389AF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259585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00000"/>
              </a:lnSpc>
              <a:spcAft>
                <a:spcPts val="600"/>
              </a:spcAft>
              <a:defRPr/>
            </a:pPr>
            <a:fld id="{37290FF7-652B-4475-AEAB-8B1A5D23AE09}" type="slidenum">
              <a:rPr lang="en-US" sz="1200">
                <a:solidFill>
                  <a:schemeClr val="accent1"/>
                </a:solidFill>
                <a:latin typeface="Calibri" panose="020F0502020204030204"/>
              </a:rPr>
              <a:pPr algn="r">
                <a:lnSpc>
                  <a:spcPct val="100000"/>
                </a:lnSpc>
                <a:spcAft>
                  <a:spcPts val="600"/>
                </a:spcAft>
                <a:defRPr/>
              </a:pPr>
              <a:t>1</a:t>
            </a:fld>
            <a:endParaRPr lang="en-US" sz="1200">
              <a:solidFill>
                <a:schemeClr val="accent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113988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715BBF-95D6-F54C-B14E-39963604D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3C8603-1058-3A43-B56D-C815A631D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Basic Text Visuals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6EE01D-AAE8-0A4B-8C6A-9C9EBCD45B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F56525-5FA3-0640-B343-9DAE8DD5F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EA0C58-4A63-374D-9743-13A17B01B80C}"/>
              </a:ext>
            </a:extLst>
          </p:cNvPr>
          <p:cNvSpPr txBox="1"/>
          <p:nvPr/>
        </p:nvSpPr>
        <p:spPr>
          <a:xfrm>
            <a:off x="878774" y="1733797"/>
            <a:ext cx="2786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</a:t>
            </a:r>
            <a:r>
              <a:rPr lang="en-US" dirty="0" err="1"/>
              <a:t>live_A_simple_wordcloud.R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0DBE2B-998E-4E41-A6B6-C9EA75094BC6}"/>
              </a:ext>
            </a:extLst>
          </p:cNvPr>
          <p:cNvSpPr txBox="1"/>
          <p:nvPr/>
        </p:nvSpPr>
        <p:spPr>
          <a:xfrm>
            <a:off x="878774" y="2315688"/>
            <a:ext cx="3804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</a:t>
            </a:r>
            <a:r>
              <a:rPr lang="en-US" dirty="0" err="1"/>
              <a:t>live_B_comparisonCloud_bankLoans.R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61E550-099E-7E48-BE75-8DC99A2FC7A2}"/>
              </a:ext>
            </a:extLst>
          </p:cNvPr>
          <p:cNvSpPr txBox="1"/>
          <p:nvPr/>
        </p:nvSpPr>
        <p:spPr>
          <a:xfrm>
            <a:off x="878774" y="2897579"/>
            <a:ext cx="1950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﻿</a:t>
            </a:r>
            <a:r>
              <a:rPr lang="en-US" dirty="0" err="1"/>
              <a:t>live_C_RapSongs.R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8798C1-3F99-954E-874D-5DBEA597E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879" y="1573480"/>
            <a:ext cx="4029693" cy="30222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93462E8-0F23-4549-A338-D7ED64531CE1}"/>
              </a:ext>
            </a:extLst>
          </p:cNvPr>
          <p:cNvSpPr txBox="1"/>
          <p:nvPr/>
        </p:nvSpPr>
        <p:spPr>
          <a:xfrm>
            <a:off x="878774" y="3615629"/>
            <a:ext cx="2926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Optional:﻿</a:t>
            </a:r>
          </a:p>
          <a:p>
            <a:r>
              <a:rPr lang="en-US" dirty="0" err="1"/>
              <a:t>live_C_RapSongs_censored.R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859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F1037A-0BEB-FB47-BFD1-78614EDFB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BCF145-588B-BA4A-8D78-F7AD004B9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make some pyramids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5DB8A-6BC2-D546-9A79-0C0B4392EF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A030C0-5576-7D4D-9DE3-7E6A87332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F58D69-D46D-034A-91D9-5DBFD1B00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374" y="1331258"/>
            <a:ext cx="3811964" cy="461234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F24B951-0C0F-0647-95D1-7DFE37A3446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7048EE-6D65-C548-9B77-52CAFD322556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063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1/10/22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for a pyramid plot…collapse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12</a:t>
            </a:fld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72FB341-653C-6248-9A9E-A3560918CD17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48539B6-99A5-C54D-9A8A-091747261F08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2" descr="Image result for document icon">
            <a:extLst>
              <a:ext uri="{FF2B5EF4-FFF2-40B4-BE49-F238E27FC236}">
                <a16:creationId xmlns:a16="http://schemas.microsoft.com/office/drawing/2014/main" id="{FAA4598B-8347-B443-8BE4-C9929BE8F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61" y="1862966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C1854C67-4A43-5D4A-9922-AB4F18A2D374}"/>
              </a:ext>
            </a:extLst>
          </p:cNvPr>
          <p:cNvSpPr txBox="1"/>
          <p:nvPr/>
        </p:nvSpPr>
        <p:spPr>
          <a:xfrm>
            <a:off x="6306208" y="961242"/>
            <a:ext cx="2615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Combined/Collapsed </a:t>
            </a:r>
          </a:p>
          <a:p>
            <a:pPr algn="ctr"/>
            <a:r>
              <a:rPr lang="en-US" b="1" u="sng" dirty="0"/>
              <a:t>into a 2 document corpus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478C4C-9A81-144F-86AF-03EC15323DD2}"/>
              </a:ext>
            </a:extLst>
          </p:cNvPr>
          <p:cNvSpPr txBox="1"/>
          <p:nvPr/>
        </p:nvSpPr>
        <p:spPr>
          <a:xfrm>
            <a:off x="288146" y="1245022"/>
            <a:ext cx="2409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/>
              <a:t>CorpusA</a:t>
            </a:r>
            <a:r>
              <a:rPr lang="en-US" b="1" u="sng" dirty="0"/>
              <a:t> – 1000 Tweets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F6B5C53-9DB3-7748-90D5-60484A9799B6}"/>
              </a:ext>
            </a:extLst>
          </p:cNvPr>
          <p:cNvGrpSpPr/>
          <p:nvPr/>
        </p:nvGrpSpPr>
        <p:grpSpPr>
          <a:xfrm>
            <a:off x="-1" y="1599580"/>
            <a:ext cx="3008243" cy="825575"/>
            <a:chOff x="2393494" y="2948152"/>
            <a:chExt cx="3008243" cy="825575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6E38639-F2B8-AB46-AECA-300D07A2ACA6}"/>
                </a:ext>
              </a:extLst>
            </p:cNvPr>
            <p:cNvGrpSpPr/>
            <p:nvPr/>
          </p:nvGrpSpPr>
          <p:grpSpPr>
            <a:xfrm>
              <a:off x="2511573" y="3074532"/>
              <a:ext cx="2736003" cy="572814"/>
              <a:chOff x="2538396" y="3039060"/>
              <a:chExt cx="2736003" cy="572814"/>
            </a:xfrm>
          </p:grpSpPr>
          <p:pic>
            <p:nvPicPr>
              <p:cNvPr id="39" name="Picture 2" descr="Image result for document icon">
                <a:extLst>
                  <a:ext uri="{FF2B5EF4-FFF2-40B4-BE49-F238E27FC236}">
                    <a16:creationId xmlns:a16="http://schemas.microsoft.com/office/drawing/2014/main" id="{6257AF65-A7DB-0940-B4E3-B53600111B3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66941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0" name="Picture 2" descr="Image result for document icon">
                <a:extLst>
                  <a:ext uri="{FF2B5EF4-FFF2-40B4-BE49-F238E27FC236}">
                    <a16:creationId xmlns:a16="http://schemas.microsoft.com/office/drawing/2014/main" id="{82F72F12-4728-6D4E-B28A-DBAF9180634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38396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1" name="Picture 2" descr="Image result for document icon">
                <a:extLst>
                  <a:ext uri="{FF2B5EF4-FFF2-40B4-BE49-F238E27FC236}">
                    <a16:creationId xmlns:a16="http://schemas.microsoft.com/office/drawing/2014/main" id="{DC9B2EBE-7C7E-014A-8FCF-FE0499E4266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01585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2" name="Picture 2" descr="Image result for document icon">
                <a:extLst>
                  <a:ext uri="{FF2B5EF4-FFF2-40B4-BE49-F238E27FC236}">
                    <a16:creationId xmlns:a16="http://schemas.microsoft.com/office/drawing/2014/main" id="{059BCB82-09C6-0F44-89F2-D166B996361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86293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3" name="Picture 2" descr="Image result for document icon">
                <a:extLst>
                  <a:ext uri="{FF2B5EF4-FFF2-40B4-BE49-F238E27FC236}">
                    <a16:creationId xmlns:a16="http://schemas.microsoft.com/office/drawing/2014/main" id="{777F27E4-6717-6A45-8485-76A25A22EDF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26617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0003D47B-4624-5A4F-8393-BEC973C5FF30}"/>
                </a:ext>
              </a:extLst>
            </p:cNvPr>
            <p:cNvSpPr/>
            <p:nvPr/>
          </p:nvSpPr>
          <p:spPr>
            <a:xfrm>
              <a:off x="2393494" y="2948152"/>
              <a:ext cx="3008243" cy="825575"/>
            </a:xfrm>
            <a:prstGeom prst="round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56C88CC2-701D-D045-8BA7-5DD700A1837A}"/>
              </a:ext>
            </a:extLst>
          </p:cNvPr>
          <p:cNvSpPr txBox="1"/>
          <p:nvPr/>
        </p:nvSpPr>
        <p:spPr>
          <a:xfrm>
            <a:off x="292955" y="3187610"/>
            <a:ext cx="2399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/>
              <a:t>CorpusB</a:t>
            </a:r>
            <a:r>
              <a:rPr lang="en-US" b="1" u="sng" dirty="0"/>
              <a:t> – 1000 Tweets</a:t>
            </a:r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EDAAC564-908C-B74D-BFF9-C24BC3729652}"/>
              </a:ext>
            </a:extLst>
          </p:cNvPr>
          <p:cNvSpPr/>
          <p:nvPr/>
        </p:nvSpPr>
        <p:spPr>
          <a:xfrm>
            <a:off x="3151392" y="1647844"/>
            <a:ext cx="3058511" cy="693683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&amp; Collapse</a:t>
            </a:r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69BE1500-E962-B948-B842-7DFBC3D372FA}"/>
              </a:ext>
            </a:extLst>
          </p:cNvPr>
          <p:cNvSpPr/>
          <p:nvPr/>
        </p:nvSpPr>
        <p:spPr>
          <a:xfrm>
            <a:off x="3124888" y="3567127"/>
            <a:ext cx="3058511" cy="693683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&amp; Collapse</a:t>
            </a:r>
          </a:p>
        </p:txBody>
      </p:sp>
      <p:pic>
        <p:nvPicPr>
          <p:cNvPr id="48" name="Picture 2" descr="Image result for document icon">
            <a:extLst>
              <a:ext uri="{FF2B5EF4-FFF2-40B4-BE49-F238E27FC236}">
                <a16:creationId xmlns:a16="http://schemas.microsoft.com/office/drawing/2014/main" id="{BC0BBD39-3804-644A-9214-792817314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761" y="3466909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B63E4FE4-0CBE-394E-8B62-6904597FBAC3}"/>
              </a:ext>
            </a:extLst>
          </p:cNvPr>
          <p:cNvGrpSpPr/>
          <p:nvPr/>
        </p:nvGrpSpPr>
        <p:grpSpPr>
          <a:xfrm>
            <a:off x="0" y="3527766"/>
            <a:ext cx="3008243" cy="825575"/>
            <a:chOff x="2393494" y="2948152"/>
            <a:chExt cx="3008243" cy="82557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64D5B50-8290-2442-AF1D-B231EBB0C15C}"/>
                </a:ext>
              </a:extLst>
            </p:cNvPr>
            <p:cNvGrpSpPr/>
            <p:nvPr/>
          </p:nvGrpSpPr>
          <p:grpSpPr>
            <a:xfrm>
              <a:off x="2511573" y="3074532"/>
              <a:ext cx="2736003" cy="572814"/>
              <a:chOff x="2538396" y="3039060"/>
              <a:chExt cx="2736003" cy="572814"/>
            </a:xfrm>
          </p:grpSpPr>
          <p:pic>
            <p:nvPicPr>
              <p:cNvPr id="52" name="Picture 2" descr="Image result for document icon">
                <a:extLst>
                  <a:ext uri="{FF2B5EF4-FFF2-40B4-BE49-F238E27FC236}">
                    <a16:creationId xmlns:a16="http://schemas.microsoft.com/office/drawing/2014/main" id="{9326BF45-EF92-8F4E-BDFE-034184B7617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66941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3" name="Picture 2" descr="Image result for document icon">
                <a:extLst>
                  <a:ext uri="{FF2B5EF4-FFF2-40B4-BE49-F238E27FC236}">
                    <a16:creationId xmlns:a16="http://schemas.microsoft.com/office/drawing/2014/main" id="{EBE3F40B-36D9-F84E-AE09-F2F64E7B01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38396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4" name="Picture 2" descr="Image result for document icon">
                <a:extLst>
                  <a:ext uri="{FF2B5EF4-FFF2-40B4-BE49-F238E27FC236}">
                    <a16:creationId xmlns:a16="http://schemas.microsoft.com/office/drawing/2014/main" id="{9349C949-69F0-EC44-AA4D-B2A8607728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701585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5" name="Picture 2" descr="Image result for document icon">
                <a:extLst>
                  <a:ext uri="{FF2B5EF4-FFF2-40B4-BE49-F238E27FC236}">
                    <a16:creationId xmlns:a16="http://schemas.microsoft.com/office/drawing/2014/main" id="{E64711B7-EA5F-484A-9F67-7CDDAB3D5A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86293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6" name="Picture 2" descr="Image result for document icon">
                <a:extLst>
                  <a:ext uri="{FF2B5EF4-FFF2-40B4-BE49-F238E27FC236}">
                    <a16:creationId xmlns:a16="http://schemas.microsoft.com/office/drawing/2014/main" id="{5C9B18C8-C855-164A-B1E0-7EC62A107C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26617" y="3039060"/>
                <a:ext cx="572814" cy="572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3CB69C6D-5AD9-DD48-BAC9-3409E32ED91D}"/>
                </a:ext>
              </a:extLst>
            </p:cNvPr>
            <p:cNvSpPr/>
            <p:nvPr/>
          </p:nvSpPr>
          <p:spPr>
            <a:xfrm>
              <a:off x="2393494" y="2948152"/>
              <a:ext cx="3008243" cy="825575"/>
            </a:xfrm>
            <a:prstGeom prst="round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Freeform 59">
            <a:extLst>
              <a:ext uri="{FF2B5EF4-FFF2-40B4-BE49-F238E27FC236}">
                <a16:creationId xmlns:a16="http://schemas.microsoft.com/office/drawing/2014/main" id="{57FAEF91-9CFC-AD4D-BF0B-8FCD6DAAD1E7}"/>
              </a:ext>
            </a:extLst>
          </p:cNvPr>
          <p:cNvSpPr/>
          <p:nvPr/>
        </p:nvSpPr>
        <p:spPr>
          <a:xfrm>
            <a:off x="7137968" y="3064971"/>
            <a:ext cx="951679" cy="284350"/>
          </a:xfrm>
          <a:custGeom>
            <a:avLst/>
            <a:gdLst>
              <a:gd name="connsiteX0" fmla="*/ 475838 w 951679"/>
              <a:gd name="connsiteY0" fmla="*/ 0 h 284350"/>
              <a:gd name="connsiteX1" fmla="*/ 816422 w 951679"/>
              <a:gd name="connsiteY1" fmla="*/ 68761 h 284350"/>
              <a:gd name="connsiteX2" fmla="*/ 951679 w 951679"/>
              <a:gd name="connsiteY2" fmla="*/ 142176 h 284350"/>
              <a:gd name="connsiteX3" fmla="*/ 816424 w 951679"/>
              <a:gd name="connsiteY3" fmla="*/ 215589 h 284350"/>
              <a:gd name="connsiteX4" fmla="*/ 475840 w 951679"/>
              <a:gd name="connsiteY4" fmla="*/ 284350 h 284350"/>
              <a:gd name="connsiteX5" fmla="*/ 135256 w 951679"/>
              <a:gd name="connsiteY5" fmla="*/ 215589 h 284350"/>
              <a:gd name="connsiteX6" fmla="*/ 0 w 951679"/>
              <a:gd name="connsiteY6" fmla="*/ 142175 h 284350"/>
              <a:gd name="connsiteX7" fmla="*/ 135254 w 951679"/>
              <a:gd name="connsiteY7" fmla="*/ 68761 h 284350"/>
              <a:gd name="connsiteX8" fmla="*/ 475838 w 951679"/>
              <a:gd name="connsiteY8" fmla="*/ 0 h 28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51679" h="284350">
                <a:moveTo>
                  <a:pt x="475838" y="0"/>
                </a:moveTo>
                <a:cubicBezTo>
                  <a:pt x="596648" y="0"/>
                  <a:pt x="711740" y="24484"/>
                  <a:pt x="816422" y="68761"/>
                </a:cubicBezTo>
                <a:lnTo>
                  <a:pt x="951679" y="142176"/>
                </a:lnTo>
                <a:lnTo>
                  <a:pt x="816424" y="215589"/>
                </a:lnTo>
                <a:cubicBezTo>
                  <a:pt x="711742" y="259866"/>
                  <a:pt x="596650" y="284350"/>
                  <a:pt x="475840" y="284350"/>
                </a:cubicBezTo>
                <a:cubicBezTo>
                  <a:pt x="355030" y="284350"/>
                  <a:pt x="239938" y="259866"/>
                  <a:pt x="135256" y="215589"/>
                </a:cubicBezTo>
                <a:lnTo>
                  <a:pt x="0" y="142175"/>
                </a:lnTo>
                <a:lnTo>
                  <a:pt x="135254" y="68761"/>
                </a:lnTo>
                <a:cubicBezTo>
                  <a:pt x="239936" y="24484"/>
                  <a:pt x="355028" y="0"/>
                  <a:pt x="475838" y="0"/>
                </a:cubicBez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1793ACF0-065E-2B41-8447-275DA6A74717}"/>
              </a:ext>
            </a:extLst>
          </p:cNvPr>
          <p:cNvSpPr/>
          <p:nvPr/>
        </p:nvSpPr>
        <p:spPr>
          <a:xfrm>
            <a:off x="6738821" y="1599349"/>
            <a:ext cx="1749972" cy="1607798"/>
          </a:xfrm>
          <a:custGeom>
            <a:avLst/>
            <a:gdLst>
              <a:gd name="connsiteX0" fmla="*/ 874986 w 1749972"/>
              <a:gd name="connsiteY0" fmla="*/ 0 h 1607798"/>
              <a:gd name="connsiteX1" fmla="*/ 1749972 w 1749972"/>
              <a:gd name="connsiteY1" fmla="*/ 874986 h 1607798"/>
              <a:gd name="connsiteX2" fmla="*/ 1364199 w 1749972"/>
              <a:gd name="connsiteY2" fmla="*/ 1600538 h 1607798"/>
              <a:gd name="connsiteX3" fmla="*/ 1350825 w 1749972"/>
              <a:gd name="connsiteY3" fmla="*/ 1607798 h 1607798"/>
              <a:gd name="connsiteX4" fmla="*/ 1215568 w 1749972"/>
              <a:gd name="connsiteY4" fmla="*/ 1534383 h 1607798"/>
              <a:gd name="connsiteX5" fmla="*/ 874984 w 1749972"/>
              <a:gd name="connsiteY5" fmla="*/ 1465622 h 1607798"/>
              <a:gd name="connsiteX6" fmla="*/ 534400 w 1749972"/>
              <a:gd name="connsiteY6" fmla="*/ 1534383 h 1607798"/>
              <a:gd name="connsiteX7" fmla="*/ 399146 w 1749972"/>
              <a:gd name="connsiteY7" fmla="*/ 1607797 h 1607798"/>
              <a:gd name="connsiteX8" fmla="*/ 385773 w 1749972"/>
              <a:gd name="connsiteY8" fmla="*/ 1600538 h 1607798"/>
              <a:gd name="connsiteX9" fmla="*/ 0 w 1749972"/>
              <a:gd name="connsiteY9" fmla="*/ 874986 h 1607798"/>
              <a:gd name="connsiteX10" fmla="*/ 874986 w 1749972"/>
              <a:gd name="connsiteY10" fmla="*/ 0 h 1607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49972" h="1607798">
                <a:moveTo>
                  <a:pt x="874986" y="0"/>
                </a:moveTo>
                <a:cubicBezTo>
                  <a:pt x="1358227" y="0"/>
                  <a:pt x="1749972" y="391745"/>
                  <a:pt x="1749972" y="874986"/>
                </a:cubicBezTo>
                <a:cubicBezTo>
                  <a:pt x="1749972" y="1177012"/>
                  <a:pt x="1596947" y="1443297"/>
                  <a:pt x="1364199" y="1600538"/>
                </a:cubicBezTo>
                <a:lnTo>
                  <a:pt x="1350825" y="1607798"/>
                </a:lnTo>
                <a:lnTo>
                  <a:pt x="1215568" y="1534383"/>
                </a:lnTo>
                <a:cubicBezTo>
                  <a:pt x="1110886" y="1490106"/>
                  <a:pt x="995794" y="1465622"/>
                  <a:pt x="874984" y="1465622"/>
                </a:cubicBezTo>
                <a:cubicBezTo>
                  <a:pt x="754174" y="1465622"/>
                  <a:pt x="639082" y="1490106"/>
                  <a:pt x="534400" y="1534383"/>
                </a:cubicBezTo>
                <a:lnTo>
                  <a:pt x="399146" y="1607797"/>
                </a:lnTo>
                <a:lnTo>
                  <a:pt x="385773" y="1600538"/>
                </a:lnTo>
                <a:cubicBezTo>
                  <a:pt x="153026" y="1443297"/>
                  <a:pt x="0" y="1177012"/>
                  <a:pt x="0" y="874986"/>
                </a:cubicBezTo>
                <a:cubicBezTo>
                  <a:pt x="0" y="391745"/>
                  <a:pt x="391745" y="0"/>
                  <a:pt x="874986" y="0"/>
                </a:cubicBezTo>
                <a:close/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82EDB2A3-D547-DF48-92F6-3A81939DF3F7}"/>
              </a:ext>
            </a:extLst>
          </p:cNvPr>
          <p:cNvSpPr/>
          <p:nvPr/>
        </p:nvSpPr>
        <p:spPr>
          <a:xfrm>
            <a:off x="6738819" y="3220025"/>
            <a:ext cx="1749972" cy="1607797"/>
          </a:xfrm>
          <a:custGeom>
            <a:avLst/>
            <a:gdLst>
              <a:gd name="connsiteX0" fmla="*/ 399148 w 1749972"/>
              <a:gd name="connsiteY0" fmla="*/ 0 h 1607797"/>
              <a:gd name="connsiteX1" fmla="*/ 534404 w 1749972"/>
              <a:gd name="connsiteY1" fmla="*/ 73414 h 1607797"/>
              <a:gd name="connsiteX2" fmla="*/ 874988 w 1749972"/>
              <a:gd name="connsiteY2" fmla="*/ 142175 h 1607797"/>
              <a:gd name="connsiteX3" fmla="*/ 1215572 w 1749972"/>
              <a:gd name="connsiteY3" fmla="*/ 73414 h 1607797"/>
              <a:gd name="connsiteX4" fmla="*/ 1350827 w 1749972"/>
              <a:gd name="connsiteY4" fmla="*/ 1 h 1607797"/>
              <a:gd name="connsiteX5" fmla="*/ 1364199 w 1749972"/>
              <a:gd name="connsiteY5" fmla="*/ 7259 h 1607797"/>
              <a:gd name="connsiteX6" fmla="*/ 1749972 w 1749972"/>
              <a:gd name="connsiteY6" fmla="*/ 732811 h 1607797"/>
              <a:gd name="connsiteX7" fmla="*/ 874986 w 1749972"/>
              <a:gd name="connsiteY7" fmla="*/ 1607797 h 1607797"/>
              <a:gd name="connsiteX8" fmla="*/ 0 w 1749972"/>
              <a:gd name="connsiteY8" fmla="*/ 732811 h 1607797"/>
              <a:gd name="connsiteX9" fmla="*/ 385773 w 1749972"/>
              <a:gd name="connsiteY9" fmla="*/ 7259 h 1607797"/>
              <a:gd name="connsiteX10" fmla="*/ 399148 w 1749972"/>
              <a:gd name="connsiteY10" fmla="*/ 0 h 160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49972" h="1607797">
                <a:moveTo>
                  <a:pt x="399148" y="0"/>
                </a:moveTo>
                <a:lnTo>
                  <a:pt x="534404" y="73414"/>
                </a:lnTo>
                <a:cubicBezTo>
                  <a:pt x="639086" y="117691"/>
                  <a:pt x="754178" y="142175"/>
                  <a:pt x="874988" y="142175"/>
                </a:cubicBezTo>
                <a:cubicBezTo>
                  <a:pt x="995798" y="142175"/>
                  <a:pt x="1110890" y="117691"/>
                  <a:pt x="1215572" y="73414"/>
                </a:cubicBezTo>
                <a:lnTo>
                  <a:pt x="1350827" y="1"/>
                </a:lnTo>
                <a:lnTo>
                  <a:pt x="1364199" y="7259"/>
                </a:lnTo>
                <a:cubicBezTo>
                  <a:pt x="1596947" y="164501"/>
                  <a:pt x="1749972" y="430786"/>
                  <a:pt x="1749972" y="732811"/>
                </a:cubicBezTo>
                <a:cubicBezTo>
                  <a:pt x="1749972" y="1216052"/>
                  <a:pt x="1358227" y="1607797"/>
                  <a:pt x="874986" y="1607797"/>
                </a:cubicBezTo>
                <a:cubicBezTo>
                  <a:pt x="391745" y="1607797"/>
                  <a:pt x="0" y="1216052"/>
                  <a:pt x="0" y="732811"/>
                </a:cubicBezTo>
                <a:cubicBezTo>
                  <a:pt x="0" y="430786"/>
                  <a:pt x="153026" y="164501"/>
                  <a:pt x="385773" y="7259"/>
                </a:cubicBezTo>
                <a:lnTo>
                  <a:pt x="399148" y="0"/>
                </a:lnTo>
                <a:close/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33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/>
        </p:nvSpPr>
        <p:spPr>
          <a:xfrm>
            <a:off x="634030" y="3639590"/>
            <a:ext cx="1044217" cy="1922633"/>
          </a:xfrm>
          <a:custGeom>
            <a:avLst/>
            <a:gdLst>
              <a:gd name="connsiteX0" fmla="*/ 522109 w 1044217"/>
              <a:gd name="connsiteY0" fmla="*/ 0 h 1922633"/>
              <a:gd name="connsiteX1" fmla="*/ 538328 w 1044217"/>
              <a:gd name="connsiteY1" fmla="*/ 9853 h 1922633"/>
              <a:gd name="connsiteX2" fmla="*/ 1044217 w 1044217"/>
              <a:gd name="connsiteY2" fmla="*/ 961316 h 1922633"/>
              <a:gd name="connsiteX3" fmla="*/ 538328 w 1044217"/>
              <a:gd name="connsiteY3" fmla="*/ 1912779 h 1922633"/>
              <a:gd name="connsiteX4" fmla="*/ 522109 w 1044217"/>
              <a:gd name="connsiteY4" fmla="*/ 1922633 h 1922633"/>
              <a:gd name="connsiteX5" fmla="*/ 505889 w 1044217"/>
              <a:gd name="connsiteY5" fmla="*/ 1912779 h 1922633"/>
              <a:gd name="connsiteX6" fmla="*/ 0 w 1044217"/>
              <a:gd name="connsiteY6" fmla="*/ 961316 h 1922633"/>
              <a:gd name="connsiteX7" fmla="*/ 505889 w 1044217"/>
              <a:gd name="connsiteY7" fmla="*/ 9853 h 1922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44217" h="1922633">
                <a:moveTo>
                  <a:pt x="522109" y="0"/>
                </a:moveTo>
                <a:lnTo>
                  <a:pt x="538328" y="9853"/>
                </a:lnTo>
                <a:cubicBezTo>
                  <a:pt x="843545" y="216054"/>
                  <a:pt x="1044217" y="565251"/>
                  <a:pt x="1044217" y="961316"/>
                </a:cubicBezTo>
                <a:cubicBezTo>
                  <a:pt x="1044217" y="1357382"/>
                  <a:pt x="843545" y="1706578"/>
                  <a:pt x="538328" y="1912779"/>
                </a:cubicBezTo>
                <a:lnTo>
                  <a:pt x="522109" y="1922633"/>
                </a:lnTo>
                <a:lnTo>
                  <a:pt x="505889" y="1912779"/>
                </a:lnTo>
                <a:cubicBezTo>
                  <a:pt x="200672" y="1706578"/>
                  <a:pt x="0" y="1357382"/>
                  <a:pt x="0" y="961316"/>
                </a:cubicBezTo>
                <a:cubicBezTo>
                  <a:pt x="0" y="565251"/>
                  <a:pt x="200672" y="216054"/>
                  <a:pt x="505889" y="9853"/>
                </a:cubicBez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457200"/>
            <a:endParaRPr lang="en-US" sz="1800" kern="1200" dirty="0">
              <a:solidFill>
                <a:prstClr val="white"/>
              </a:solidFill>
              <a:latin typeface="Arial Unicode MS" panose="020B0604020202020204" pitchFamily="34" charset="-128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623520" y="1421907"/>
            <a:ext cx="1044217" cy="1922633"/>
          </a:xfrm>
          <a:custGeom>
            <a:avLst/>
            <a:gdLst>
              <a:gd name="connsiteX0" fmla="*/ 522109 w 1044217"/>
              <a:gd name="connsiteY0" fmla="*/ 0 h 1922633"/>
              <a:gd name="connsiteX1" fmla="*/ 538328 w 1044217"/>
              <a:gd name="connsiteY1" fmla="*/ 9853 h 1922633"/>
              <a:gd name="connsiteX2" fmla="*/ 1044217 w 1044217"/>
              <a:gd name="connsiteY2" fmla="*/ 961316 h 1922633"/>
              <a:gd name="connsiteX3" fmla="*/ 538328 w 1044217"/>
              <a:gd name="connsiteY3" fmla="*/ 1912779 h 1922633"/>
              <a:gd name="connsiteX4" fmla="*/ 522109 w 1044217"/>
              <a:gd name="connsiteY4" fmla="*/ 1922633 h 1922633"/>
              <a:gd name="connsiteX5" fmla="*/ 505889 w 1044217"/>
              <a:gd name="connsiteY5" fmla="*/ 1912779 h 1922633"/>
              <a:gd name="connsiteX6" fmla="*/ 0 w 1044217"/>
              <a:gd name="connsiteY6" fmla="*/ 961316 h 1922633"/>
              <a:gd name="connsiteX7" fmla="*/ 505889 w 1044217"/>
              <a:gd name="connsiteY7" fmla="*/ 9853 h 1922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44217" h="1922633">
                <a:moveTo>
                  <a:pt x="522109" y="0"/>
                </a:moveTo>
                <a:lnTo>
                  <a:pt x="538328" y="9853"/>
                </a:lnTo>
                <a:cubicBezTo>
                  <a:pt x="843545" y="216054"/>
                  <a:pt x="1044217" y="565251"/>
                  <a:pt x="1044217" y="961316"/>
                </a:cubicBezTo>
                <a:cubicBezTo>
                  <a:pt x="1044217" y="1357382"/>
                  <a:pt x="843545" y="1706578"/>
                  <a:pt x="538328" y="1912779"/>
                </a:cubicBezTo>
                <a:lnTo>
                  <a:pt x="522109" y="1922633"/>
                </a:lnTo>
                <a:lnTo>
                  <a:pt x="505889" y="1912779"/>
                </a:lnTo>
                <a:cubicBezTo>
                  <a:pt x="200672" y="1706578"/>
                  <a:pt x="0" y="1357382"/>
                  <a:pt x="0" y="961316"/>
                </a:cubicBezTo>
                <a:cubicBezTo>
                  <a:pt x="0" y="565251"/>
                  <a:pt x="200672" y="216054"/>
                  <a:pt x="505889" y="9853"/>
                </a:cubicBez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457200"/>
            <a:endParaRPr lang="en-US" sz="1800" kern="1200" dirty="0">
              <a:solidFill>
                <a:prstClr val="white"/>
              </a:solidFill>
              <a:latin typeface="Arial Unicode MS" panose="020B0604020202020204" pitchFamily="34" charset="-128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013" y="112876"/>
            <a:ext cx="8576441" cy="591477"/>
          </a:xfrm>
        </p:spPr>
        <p:txBody>
          <a:bodyPr/>
          <a:lstStyle/>
          <a:p>
            <a:r>
              <a:rPr lang="en-US" dirty="0"/>
              <a:t>Steps for a pyramid plot…ID common tokens &amp; frequency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066" y="1826011"/>
            <a:ext cx="4848225" cy="1114425"/>
          </a:xfrm>
          <a:prstGeom prst="rect">
            <a:avLst/>
          </a:prstGeom>
        </p:spPr>
      </p:pic>
      <p:pic>
        <p:nvPicPr>
          <p:cNvPr id="11" name="Picture 2" descr="Image result for document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98" y="1910175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document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642" y="4127858"/>
            <a:ext cx="946096" cy="946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2541" y="4038931"/>
            <a:ext cx="4867275" cy="11239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894D949-FC3A-D44A-8570-9BFEEE41BD5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E33919-589B-7F49-BF5A-90116879E6A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229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 “pyramid plot” of frequencies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546622" y="3094638"/>
            <a:ext cx="4848225" cy="11144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45758" y="3089875"/>
            <a:ext cx="4867275" cy="112395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160832" y="3074277"/>
            <a:ext cx="836871" cy="1144753"/>
            <a:chOff x="514446" y="2588556"/>
            <a:chExt cx="1405539" cy="1922633"/>
          </a:xfrm>
        </p:grpSpPr>
        <p:sp>
          <p:nvSpPr>
            <p:cNvPr id="8" name="Freeform 7"/>
            <p:cNvSpPr/>
            <p:nvPr/>
          </p:nvSpPr>
          <p:spPr>
            <a:xfrm>
              <a:off x="875768" y="2588556"/>
              <a:ext cx="1044217" cy="1922633"/>
            </a:xfrm>
            <a:custGeom>
              <a:avLst/>
              <a:gdLst>
                <a:gd name="connsiteX0" fmla="*/ 522109 w 1044217"/>
                <a:gd name="connsiteY0" fmla="*/ 0 h 1922633"/>
                <a:gd name="connsiteX1" fmla="*/ 538328 w 1044217"/>
                <a:gd name="connsiteY1" fmla="*/ 9853 h 1922633"/>
                <a:gd name="connsiteX2" fmla="*/ 1044217 w 1044217"/>
                <a:gd name="connsiteY2" fmla="*/ 961316 h 1922633"/>
                <a:gd name="connsiteX3" fmla="*/ 538328 w 1044217"/>
                <a:gd name="connsiteY3" fmla="*/ 1912779 h 1922633"/>
                <a:gd name="connsiteX4" fmla="*/ 522109 w 1044217"/>
                <a:gd name="connsiteY4" fmla="*/ 1922633 h 1922633"/>
                <a:gd name="connsiteX5" fmla="*/ 505889 w 1044217"/>
                <a:gd name="connsiteY5" fmla="*/ 1912779 h 1922633"/>
                <a:gd name="connsiteX6" fmla="*/ 0 w 1044217"/>
                <a:gd name="connsiteY6" fmla="*/ 961316 h 1922633"/>
                <a:gd name="connsiteX7" fmla="*/ 505889 w 1044217"/>
                <a:gd name="connsiteY7" fmla="*/ 9853 h 1922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4217" h="1922633">
                  <a:moveTo>
                    <a:pt x="522109" y="0"/>
                  </a:moveTo>
                  <a:lnTo>
                    <a:pt x="538328" y="9853"/>
                  </a:lnTo>
                  <a:cubicBezTo>
                    <a:pt x="843545" y="216054"/>
                    <a:pt x="1044217" y="565251"/>
                    <a:pt x="1044217" y="961316"/>
                  </a:cubicBezTo>
                  <a:cubicBezTo>
                    <a:pt x="1044217" y="1357382"/>
                    <a:pt x="843545" y="1706578"/>
                    <a:pt x="538328" y="1912779"/>
                  </a:cubicBezTo>
                  <a:lnTo>
                    <a:pt x="522109" y="1922633"/>
                  </a:lnTo>
                  <a:lnTo>
                    <a:pt x="505889" y="1912779"/>
                  </a:lnTo>
                  <a:cubicBezTo>
                    <a:pt x="200672" y="1706578"/>
                    <a:pt x="0" y="1357382"/>
                    <a:pt x="0" y="961316"/>
                  </a:cubicBezTo>
                  <a:cubicBezTo>
                    <a:pt x="0" y="565251"/>
                    <a:pt x="200672" y="216054"/>
                    <a:pt x="505889" y="9853"/>
                  </a:cubicBezTo>
                  <a:close/>
                </a:path>
              </a:pathLst>
            </a:custGeom>
            <a:solidFill>
              <a:srgbClr val="FFC000"/>
            </a:solidFill>
            <a:ln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/>
              <a:endParaRPr lang="en-US" sz="1800" kern="1200" dirty="0">
                <a:solidFill>
                  <a:prstClr val="white"/>
                </a:solidFill>
                <a:latin typeface="Arial Unicode MS" panose="020B0604020202020204" pitchFamily="34" charset="-128"/>
              </a:endParaRPr>
            </a:p>
          </p:txBody>
        </p:sp>
        <p:pic>
          <p:nvPicPr>
            <p:cNvPr id="9" name="Picture 2" descr="Image result for document icon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446" y="3076824"/>
              <a:ext cx="946096" cy="946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/>
          <p:cNvGrpSpPr/>
          <p:nvPr/>
        </p:nvGrpSpPr>
        <p:grpSpPr>
          <a:xfrm>
            <a:off x="6451506" y="3090042"/>
            <a:ext cx="911397" cy="1144753"/>
            <a:chOff x="6025837" y="2283756"/>
            <a:chExt cx="1530708" cy="1922633"/>
          </a:xfrm>
        </p:grpSpPr>
        <p:sp>
          <p:nvSpPr>
            <p:cNvPr id="10" name="Freeform 9"/>
            <p:cNvSpPr/>
            <p:nvPr/>
          </p:nvSpPr>
          <p:spPr>
            <a:xfrm>
              <a:off x="6025837" y="2283756"/>
              <a:ext cx="1044217" cy="1922633"/>
            </a:xfrm>
            <a:custGeom>
              <a:avLst/>
              <a:gdLst>
                <a:gd name="connsiteX0" fmla="*/ 522109 w 1044217"/>
                <a:gd name="connsiteY0" fmla="*/ 0 h 1922633"/>
                <a:gd name="connsiteX1" fmla="*/ 538328 w 1044217"/>
                <a:gd name="connsiteY1" fmla="*/ 9853 h 1922633"/>
                <a:gd name="connsiteX2" fmla="*/ 1044217 w 1044217"/>
                <a:gd name="connsiteY2" fmla="*/ 961316 h 1922633"/>
                <a:gd name="connsiteX3" fmla="*/ 538328 w 1044217"/>
                <a:gd name="connsiteY3" fmla="*/ 1912779 h 1922633"/>
                <a:gd name="connsiteX4" fmla="*/ 522109 w 1044217"/>
                <a:gd name="connsiteY4" fmla="*/ 1922633 h 1922633"/>
                <a:gd name="connsiteX5" fmla="*/ 505889 w 1044217"/>
                <a:gd name="connsiteY5" fmla="*/ 1912779 h 1922633"/>
                <a:gd name="connsiteX6" fmla="*/ 0 w 1044217"/>
                <a:gd name="connsiteY6" fmla="*/ 961316 h 1922633"/>
                <a:gd name="connsiteX7" fmla="*/ 505889 w 1044217"/>
                <a:gd name="connsiteY7" fmla="*/ 9853 h 1922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4217" h="1922633">
                  <a:moveTo>
                    <a:pt x="522109" y="0"/>
                  </a:moveTo>
                  <a:lnTo>
                    <a:pt x="538328" y="9853"/>
                  </a:lnTo>
                  <a:cubicBezTo>
                    <a:pt x="843545" y="216054"/>
                    <a:pt x="1044217" y="565251"/>
                    <a:pt x="1044217" y="961316"/>
                  </a:cubicBezTo>
                  <a:cubicBezTo>
                    <a:pt x="1044217" y="1357382"/>
                    <a:pt x="843545" y="1706578"/>
                    <a:pt x="538328" y="1912779"/>
                  </a:cubicBezTo>
                  <a:lnTo>
                    <a:pt x="522109" y="1922633"/>
                  </a:lnTo>
                  <a:lnTo>
                    <a:pt x="505889" y="1912779"/>
                  </a:lnTo>
                  <a:cubicBezTo>
                    <a:pt x="200672" y="1706578"/>
                    <a:pt x="0" y="1357382"/>
                    <a:pt x="0" y="961316"/>
                  </a:cubicBezTo>
                  <a:cubicBezTo>
                    <a:pt x="0" y="565251"/>
                    <a:pt x="200672" y="216054"/>
                    <a:pt x="505889" y="9853"/>
                  </a:cubicBezTo>
                  <a:close/>
                </a:path>
              </a:pathLst>
            </a:custGeom>
            <a:solidFill>
              <a:srgbClr val="FFC000"/>
            </a:solidFill>
            <a:ln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/>
              <a:endParaRPr lang="en-US" sz="1800" kern="1200" dirty="0">
                <a:solidFill>
                  <a:prstClr val="white"/>
                </a:solidFill>
                <a:latin typeface="Arial Unicode MS" panose="020B0604020202020204" pitchFamily="34" charset="-128"/>
              </a:endParaRPr>
            </a:p>
          </p:txBody>
        </p:sp>
        <p:pic>
          <p:nvPicPr>
            <p:cNvPr id="11" name="Picture 2" descr="Image result for document icon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10449" y="2772024"/>
              <a:ext cx="946096" cy="9460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Right Brace 13"/>
          <p:cNvSpPr/>
          <p:nvPr/>
        </p:nvSpPr>
        <p:spPr>
          <a:xfrm>
            <a:off x="5627118" y="1507740"/>
            <a:ext cx="693682" cy="428822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Brace 15"/>
          <p:cNvSpPr/>
          <p:nvPr/>
        </p:nvSpPr>
        <p:spPr>
          <a:xfrm>
            <a:off x="2176816" y="1436795"/>
            <a:ext cx="441434" cy="443011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758321" y="1182414"/>
            <a:ext cx="772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termA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762329" y="3021724"/>
            <a:ext cx="764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termB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972674" y="437230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41682" y="5628290"/>
            <a:ext cx="805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TermN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325D68D-3EB6-054E-A914-8361E0E80B3D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B8DAE81-DE22-D140-9510-B58DD49C03A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387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﻿</a:t>
            </a:r>
            <a:r>
              <a:rPr lang="en-US" dirty="0" err="1"/>
              <a:t>live_D_Pyramid_plots.R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15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6F8ED3-38D3-D643-BE61-590D463E5548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6670D6-BD4E-AB40-B1D0-315FC19592C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The best pyramid memes :) Memedroid">
            <a:extLst>
              <a:ext uri="{FF2B5EF4-FFF2-40B4-BE49-F238E27FC236}">
                <a16:creationId xmlns:a16="http://schemas.microsoft.com/office/drawing/2014/main" id="{64888603-6C14-8947-86AD-71164DFFC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01" y="1332963"/>
            <a:ext cx="3461372" cy="4192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2747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27DB031-DACE-CB4C-852A-307DF8FE5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00" y="546100"/>
            <a:ext cx="4025900" cy="4622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587BC14-3293-A04A-AA20-E4EC64024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800" y="546100"/>
            <a:ext cx="3975100" cy="4622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2BB3CB-C821-5B44-9903-FA04D0F48D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00A58B-DD98-43D0-B791-721480A02982}" type="datetime1">
              <a:rPr lang="en-US" sz="1200" smtClean="0"/>
              <a:pPr>
                <a:spcAft>
                  <a:spcPts val="600"/>
                </a:spcAft>
              </a:pPr>
              <a:t>1/10/22</a:t>
            </a:fld>
            <a:endParaRPr lang="en-US" sz="12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4C3CA9-9F54-DB48-BE8A-6FE8010DA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358141"/>
            <a:ext cx="78867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 ﻿</a:t>
            </a: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live_E_other_wordcloud_libs.R</a:t>
            </a: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2908EC-8DD2-9948-8F25-EAB1498B4C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Kwartler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9C332-BE14-9345-8E0A-E18D8E2769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190000"/>
              </a:lnSpc>
              <a:spcAft>
                <a:spcPts val="600"/>
              </a:spcAft>
            </a:pPr>
            <a:fld id="{37290FF7-652B-4475-AEAB-8B1A5D23AE09}" type="slidenum">
              <a:rPr lang="en-US" sz="1000" smtClean="0"/>
              <a:pPr algn="r">
                <a:lnSpc>
                  <a:spcPct val="190000"/>
                </a:lnSpc>
                <a:spcAft>
                  <a:spcPts val="600"/>
                </a:spcAft>
              </a:pPr>
              <a:t>16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4249570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Lab/Homework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17099" y="2413338"/>
            <a:ext cx="1567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Day2_HW.R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ABE62B-5322-764E-8873-881AEB614513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03A7E15-6D99-8A4F-A3CB-D486F4F4D89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646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2BB3CB-C821-5B44-9903-FA04D0F48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94C3CA9-9F54-DB48-BE8A-6FE8010DA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820" y="365126"/>
            <a:ext cx="8706118" cy="591477"/>
          </a:xfrm>
        </p:spPr>
        <p:txBody>
          <a:bodyPr/>
          <a:lstStyle/>
          <a:p>
            <a:r>
              <a:rPr lang="en-US" dirty="0" err="1"/>
              <a:t>Experimental_Z_Retailers_polarized_wordcloud.R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2908EC-8DD2-9948-8F25-EAB1498B4C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09C332-BE14-9345-8E0A-E18D8E2769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3B6E9D-086A-5742-826F-D3BFD7E93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069" y="1579419"/>
            <a:ext cx="3159643" cy="361603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22877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FC8B2C-5E08-D742-B5B7-69692CFBB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F10D29-1533-3541-9ED3-13C2425ED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CF7699-754E-3441-A000-48FD01642B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EEF280-FEB5-1449-8A57-043C87AFCF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646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16430C-E508-4238-883B-1D404A3AA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C61181-812B-460C-9982-78B0E319C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 in a Corpus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557E7-740F-4E78-9E5A-BC2F6699C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6AB63-6B8D-4C52-88BF-3ED38FA269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CF6CE9C-A57B-4745-A109-34703F38C5D0}"/>
              </a:ext>
            </a:extLst>
          </p:cNvPr>
          <p:cNvGraphicFramePr>
            <a:graphicFrameLocks/>
          </p:cNvGraphicFramePr>
          <p:nvPr/>
        </p:nvGraphicFramePr>
        <p:xfrm>
          <a:off x="840940" y="1111050"/>
          <a:ext cx="7462121" cy="3514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32D70CB0-BE1E-4D83-B964-8AD7B68B9253}"/>
              </a:ext>
            </a:extLst>
          </p:cNvPr>
          <p:cNvSpPr/>
          <p:nvPr/>
        </p:nvSpPr>
        <p:spPr>
          <a:xfrm>
            <a:off x="179917" y="1097205"/>
            <a:ext cx="8784167" cy="25038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is this distribution called?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58CB044-EC12-614D-9AD6-10DF05F047F2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2CFB61F-A670-614F-B8CE-7D7D9AAA4B39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906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C1C347-821A-4A53-BE6F-AA598F2BC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7B611A7-1CF9-40F4-B19C-B798B0C80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dirty="0" err="1"/>
              <a:t>Zipf’s</a:t>
            </a:r>
            <a:r>
              <a:rPr lang="en-US" dirty="0"/>
              <a:t> Law: </a:t>
            </a:r>
            <a:r>
              <a:rPr lang="en-US" sz="1600" dirty="0"/>
              <a:t>The frequency of a word is inversely related to its rank in a word frequency matrix.</a:t>
            </a:r>
            <a:br>
              <a:rPr lang="en-US" sz="1600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678605-D47F-487D-B818-8649427177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857250" cy="365125"/>
          </a:xfrm>
        </p:spPr>
        <p:txBody>
          <a:bodyPr/>
          <a:lstStyle/>
          <a:p>
            <a:fld id="{37290FF7-652B-4475-AEAB-8B1A5D23AE09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089D5-76B3-4F96-8A7C-A58AB148B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05F16E-B7E1-4316-A709-6BF9303EDE99}"/>
              </a:ext>
            </a:extLst>
          </p:cNvPr>
          <p:cNvSpPr/>
          <p:nvPr/>
        </p:nvSpPr>
        <p:spPr>
          <a:xfrm>
            <a:off x="179917" y="1262641"/>
            <a:ext cx="8784167" cy="25391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 language this means we should expect some words to be more frequent.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79347-3F95-4D61-A765-8971986126DA}"/>
              </a:ext>
            </a:extLst>
          </p:cNvPr>
          <p:cNvSpPr txBox="1"/>
          <p:nvPr/>
        </p:nvSpPr>
        <p:spPr>
          <a:xfrm>
            <a:off x="459955" y="2644170"/>
            <a:ext cx="39918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600" dirty="0"/>
              <a:t>Observation or Word A appears N times</a:t>
            </a:r>
          </a:p>
          <a:p>
            <a:pPr marL="342900" indent="-342900">
              <a:buAutoNum type="arabicPeriod"/>
            </a:pPr>
            <a:r>
              <a:rPr lang="en-US" sz="1600" dirty="0"/>
              <a:t>Word B is expected to appear N/2</a:t>
            </a:r>
          </a:p>
          <a:p>
            <a:pPr marL="342900" indent="-342900">
              <a:buAutoNum type="arabicPeriod"/>
            </a:pPr>
            <a:r>
              <a:rPr lang="en-US" sz="1600" dirty="0"/>
              <a:t>Word C is expected to appear N/3</a:t>
            </a:r>
          </a:p>
          <a:p>
            <a:pPr marL="342900" indent="-342900">
              <a:buAutoNum type="arabicPeriod"/>
            </a:pPr>
            <a:r>
              <a:rPr lang="en-US" sz="1600" dirty="0"/>
              <a:t>Word D is expected to appear N/4</a:t>
            </a:r>
          </a:p>
          <a:p>
            <a:pPr marL="342900" indent="-342900">
              <a:buAutoNum type="arabicPeriod"/>
            </a:pPr>
            <a:r>
              <a:rPr lang="en-US" sz="1600" dirty="0"/>
              <a:t>…</a:t>
            </a:r>
          </a:p>
          <a:p>
            <a:pPr marL="342900" indent="-342900">
              <a:buAutoNum type="arabicPeriod"/>
            </a:pPr>
            <a:r>
              <a:rPr lang="en-US" sz="1600" dirty="0"/>
              <a:t>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1B53F2-E7B8-45E4-87B0-2426B549AAFE}"/>
              </a:ext>
            </a:extLst>
          </p:cNvPr>
          <p:cNvSpPr txBox="1"/>
          <p:nvPr/>
        </p:nvSpPr>
        <p:spPr>
          <a:xfrm rot="16200000">
            <a:off x="-370032" y="3343501"/>
            <a:ext cx="117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Term Rank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2300B3-1357-4B03-A779-79D15FB87EE3}"/>
              </a:ext>
            </a:extLst>
          </p:cNvPr>
          <p:cNvSpPr txBox="1"/>
          <p:nvPr/>
        </p:nvSpPr>
        <p:spPr>
          <a:xfrm>
            <a:off x="119179" y="6114626"/>
            <a:ext cx="290977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hlinkClick r:id="rId2"/>
              </a:rPr>
              <a:t>https://www.worlddata.info/average-income.php</a:t>
            </a:r>
            <a:endParaRPr lang="en-US" sz="1050" dirty="0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8652AAF0-C231-4BF5-ACB1-A81F25076C75}"/>
              </a:ext>
            </a:extLst>
          </p:cNvPr>
          <p:cNvGraphicFramePr>
            <a:graphicFrameLocks/>
          </p:cNvGraphicFramePr>
          <p:nvPr/>
        </p:nvGraphicFramePr>
        <p:xfrm>
          <a:off x="4385186" y="1968886"/>
          <a:ext cx="4578893" cy="3118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492C65-9AAA-3044-A8A2-FB800E5D9F8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FC444F-31DF-2F42-9D53-1532A366437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B4DD447-9C9E-5A44-8340-D5E5E066C3CF}"/>
              </a:ext>
            </a:extLst>
          </p:cNvPr>
          <p:cNvSpPr/>
          <p:nvPr/>
        </p:nvSpPr>
        <p:spPr>
          <a:xfrm>
            <a:off x="6282639" y="5987019"/>
            <a:ext cx="28613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B_Frequency_Associations.R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192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FC8B2C-5E08-D742-B5B7-69692CFBB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F10D29-1533-3541-9ED3-13C2425ED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Associations, like correlation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CF7699-754E-3441-A000-48FD01642B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EEF280-FEB5-1449-8A57-043C87AFCF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1CEF44-C4A0-5540-ACC8-CB713676B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67" y="1542282"/>
            <a:ext cx="8249265" cy="4069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7AE7CB7-9E65-104E-A091-9FD48EEFA789}"/>
              </a:ext>
            </a:extLst>
          </p:cNvPr>
          <p:cNvSpPr/>
          <p:nvPr/>
        </p:nvSpPr>
        <p:spPr>
          <a:xfrm>
            <a:off x="179917" y="1262641"/>
            <a:ext cx="8784167" cy="25391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When word X appears what proportion of the time does word Y appear?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A2B1C6-602F-4E46-BC61-32742098F5EC}"/>
              </a:ext>
            </a:extLst>
          </p:cNvPr>
          <p:cNvSpPr/>
          <p:nvPr/>
        </p:nvSpPr>
        <p:spPr>
          <a:xfrm>
            <a:off x="6282639" y="5987019"/>
            <a:ext cx="28613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B_Frequency_Associations.R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622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061A48-CB41-4DDC-B8B9-5FFA68FF2634}"/>
              </a:ext>
            </a:extLst>
          </p:cNvPr>
          <p:cNvSpPr txBox="1">
            <a:spLocks/>
          </p:cNvSpPr>
          <p:nvPr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Dendrograms: Hierarchical Clusters</a:t>
            </a:r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A5024E83-7248-49C6-83CE-0C52F41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1/10/22</a:t>
            </a:fld>
            <a:endParaRPr lang="en-US"/>
          </a:p>
        </p:txBody>
      </p:sp>
      <p:sp>
        <p:nvSpPr>
          <p:cNvPr id="39" name="Footer Placeholder 5">
            <a:extLst>
              <a:ext uri="{FF2B5EF4-FFF2-40B4-BE49-F238E27FC236}">
                <a16:creationId xmlns:a16="http://schemas.microsoft.com/office/drawing/2014/main" id="{D1D3783E-01A5-469C-B82C-CDF73DEAF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269E8134-5ACB-40D1-8C0C-86324C8FE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488C7-5828-42B9-B9EA-E3E1326F4AA7}"/>
              </a:ext>
            </a:extLst>
          </p:cNvPr>
          <p:cNvSpPr txBox="1"/>
          <p:nvPr/>
        </p:nvSpPr>
        <p:spPr>
          <a:xfrm>
            <a:off x="367030" y="1092365"/>
            <a:ext cx="840994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Visualizes hierarchical data.  For text, the frequency distances are calculated to create the </a:t>
            </a:r>
            <a:r>
              <a:rPr lang="en-US" sz="1400" kern="1200" dirty="0" err="1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hc</a:t>
            </a:r>
            <a:r>
              <a:rPr lang="en-US" sz="14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 object.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BEC10D-BA36-46F0-9B26-B7041C9D73F1}"/>
              </a:ext>
            </a:extLst>
          </p:cNvPr>
          <p:cNvSpPr/>
          <p:nvPr/>
        </p:nvSpPr>
        <p:spPr>
          <a:xfrm>
            <a:off x="365760" y="1763402"/>
            <a:ext cx="4114800" cy="310954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defTabSz="457200"/>
            <a:endParaRPr lang="en-US" sz="1000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97406C-DFBC-4F87-B64C-5BFAB29DF079}"/>
              </a:ext>
            </a:extLst>
          </p:cNvPr>
          <p:cNvSpPr/>
          <p:nvPr/>
        </p:nvSpPr>
        <p:spPr>
          <a:xfrm>
            <a:off x="4660900" y="1759359"/>
            <a:ext cx="4114800" cy="3101506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t" anchorCtr="0"/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</a:pPr>
            <a:endParaRPr lang="en-US" sz="1100" dirty="0">
              <a:solidFill>
                <a:schemeClr val="tx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FAC6F-EF38-48BA-860E-5A21249ABE98}"/>
              </a:ext>
            </a:extLst>
          </p:cNvPr>
          <p:cNvSpPr/>
          <p:nvPr/>
        </p:nvSpPr>
        <p:spPr>
          <a:xfrm>
            <a:off x="36576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Real Rainfall Data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E6A673-DE2C-4210-A54A-DC994611B17B}"/>
              </a:ext>
            </a:extLst>
          </p:cNvPr>
          <p:cNvSpPr/>
          <p:nvPr/>
        </p:nvSpPr>
        <p:spPr>
          <a:xfrm>
            <a:off x="4660900" y="1394399"/>
            <a:ext cx="4114800" cy="36576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900" tIns="88900" rIns="88900" bIns="88900" rtlCol="0" anchor="ctr"/>
          <a:lstStyle/>
          <a:p>
            <a:r>
              <a:rPr lang="en-US" sz="1200" b="1" dirty="0">
                <a:solidFill>
                  <a:schemeClr val="bg1"/>
                </a:solidFill>
              </a:rPr>
              <a:t>Rainfall Data as a Dendrogram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BC8BFB-0E3D-472B-BA07-1DD44E0CF5D4}"/>
              </a:ext>
            </a:extLst>
          </p:cNvPr>
          <p:cNvGraphicFramePr>
            <a:graphicFrameLocks noGrp="1"/>
          </p:cNvGraphicFramePr>
          <p:nvPr/>
        </p:nvGraphicFramePr>
        <p:xfrm>
          <a:off x="743136" y="2492487"/>
          <a:ext cx="31862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500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61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/>
                        <a:t>City</a:t>
                      </a:r>
                      <a:endParaRPr lang="en-US" sz="1800" kern="1200" dirty="0">
                        <a:solidFill>
                          <a:srgbClr val="FFFFFF"/>
                        </a:solidFill>
                        <a:latin typeface="+mj-lt"/>
                        <a:ea typeface="+mn-ea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Annual Rainfall</a:t>
                      </a:r>
                      <a:endParaRPr lang="en-US" sz="1800" dirty="0"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Portland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43.5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Boston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43.8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New Orleans</a:t>
                      </a:r>
                      <a:endParaRPr lang="en-US" sz="1800" dirty="0">
                        <a:solidFill>
                          <a:srgbClr val="FFFFFF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62.7</a:t>
                      </a:r>
                      <a:endParaRPr lang="en-US" sz="1800" dirty="0">
                        <a:solidFill>
                          <a:schemeClr val="bg1"/>
                        </a:solidFill>
                        <a:latin typeface="+mj-lt"/>
                        <a:cs typeface="Arial Unicode MS" panose="020B0604020202020204" pitchFamily="34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5" name="Group 24">
            <a:extLst>
              <a:ext uri="{FF2B5EF4-FFF2-40B4-BE49-F238E27FC236}">
                <a16:creationId xmlns:a16="http://schemas.microsoft.com/office/drawing/2014/main" id="{789388D9-5EAB-D246-9EC6-C9BE5E1C2257}"/>
              </a:ext>
            </a:extLst>
          </p:cNvPr>
          <p:cNvGrpSpPr/>
          <p:nvPr/>
        </p:nvGrpSpPr>
        <p:grpSpPr>
          <a:xfrm>
            <a:off x="5140012" y="1945780"/>
            <a:ext cx="2871119" cy="2930262"/>
            <a:chOff x="5846529" y="2604459"/>
            <a:chExt cx="2871119" cy="293026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8DFF4E4-9A57-0048-B50F-EE5419962515}"/>
                </a:ext>
              </a:extLst>
            </p:cNvPr>
            <p:cNvSpPr txBox="1"/>
            <p:nvPr/>
          </p:nvSpPr>
          <p:spPr>
            <a:xfrm rot="5400000">
              <a:off x="6059898" y="4628170"/>
              <a:ext cx="54373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Boston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D138C56-F3FE-934D-A759-B23EE5978559}"/>
                </a:ext>
              </a:extLst>
            </p:cNvPr>
            <p:cNvSpPr txBox="1"/>
            <p:nvPr/>
          </p:nvSpPr>
          <p:spPr>
            <a:xfrm rot="5400000">
              <a:off x="6994353" y="4700649"/>
              <a:ext cx="61427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3705B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Portland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BB8BA14-CAA0-D34C-AC09-C0A83693CB62}"/>
                </a:ext>
              </a:extLst>
            </p:cNvPr>
            <p:cNvSpPr txBox="1"/>
            <p:nvPr/>
          </p:nvSpPr>
          <p:spPr>
            <a:xfrm rot="5400000">
              <a:off x="8176474" y="4993548"/>
              <a:ext cx="85151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900" kern="1200" dirty="0">
                  <a:solidFill>
                    <a:srgbClr val="1C2835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New Orleans</a:t>
              </a: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A690FB7-D672-2849-A574-598972DB7D9C}"/>
                </a:ext>
              </a:extLst>
            </p:cNvPr>
            <p:cNvCxnSpPr>
              <a:stCxn id="38" idx="1"/>
            </p:cNvCxnSpPr>
            <p:nvPr/>
          </p:nvCxnSpPr>
          <p:spPr>
            <a:xfrm flipV="1">
              <a:off x="6331768" y="3544791"/>
              <a:ext cx="507132" cy="926926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6C63BB9-B609-C240-832D-8BAA1204E5AA}"/>
                </a:ext>
              </a:extLst>
            </p:cNvPr>
            <p:cNvCxnSpPr>
              <a:stCxn id="40" idx="1"/>
            </p:cNvCxnSpPr>
            <p:nvPr/>
          </p:nvCxnSpPr>
          <p:spPr>
            <a:xfrm flipH="1" flipV="1">
              <a:off x="6838904" y="3544792"/>
              <a:ext cx="462585" cy="964138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294D2C3-25F9-5742-8060-ACE4BEAB59CF}"/>
                </a:ext>
              </a:extLst>
            </p:cNvPr>
            <p:cNvCxnSpPr>
              <a:cxnSpLocks/>
              <a:stCxn id="41" idx="1"/>
            </p:cNvCxnSpPr>
            <p:nvPr/>
          </p:nvCxnSpPr>
          <p:spPr>
            <a:xfrm flipH="1" flipV="1">
              <a:off x="7477707" y="2730555"/>
              <a:ext cx="1124525" cy="1952652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3218C94-7FC9-4C49-A966-27AEE94EF3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41099" y="2735264"/>
              <a:ext cx="629667" cy="840243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9A33E78-9E87-3943-B874-031D3E9A4B77}"/>
                </a:ext>
              </a:extLst>
            </p:cNvPr>
            <p:cNvCxnSpPr/>
            <p:nvPr/>
          </p:nvCxnSpPr>
          <p:spPr>
            <a:xfrm flipV="1">
              <a:off x="5944228" y="2735264"/>
              <a:ext cx="0" cy="1880421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5A69358-8501-4F4F-9F2A-C35A7930C756}"/>
                </a:ext>
              </a:extLst>
            </p:cNvPr>
            <p:cNvCxnSpPr/>
            <p:nvPr/>
          </p:nvCxnSpPr>
          <p:spPr>
            <a:xfrm>
              <a:off x="5846529" y="2735264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0FB26EF-0BDE-4846-8CED-D867B4DCF006}"/>
                </a:ext>
              </a:extLst>
            </p:cNvPr>
            <p:cNvCxnSpPr/>
            <p:nvPr/>
          </p:nvCxnSpPr>
          <p:spPr>
            <a:xfrm>
              <a:off x="5846529" y="3550660"/>
              <a:ext cx="195398" cy="0"/>
            </a:xfrm>
            <a:prstGeom prst="line">
              <a:avLst/>
            </a:prstGeom>
            <a:ln>
              <a:solidFill>
                <a:srgbClr val="F0951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62D12AF-6C66-CE43-84E7-34327854A32B}"/>
                </a:ext>
              </a:extLst>
            </p:cNvPr>
            <p:cNvSpPr txBox="1"/>
            <p:nvPr/>
          </p:nvSpPr>
          <p:spPr>
            <a:xfrm>
              <a:off x="5953048" y="3413985"/>
              <a:ext cx="3385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44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0E700BD-AC0C-C24C-890F-B88DD344BB0A}"/>
                </a:ext>
              </a:extLst>
            </p:cNvPr>
            <p:cNvSpPr txBox="1"/>
            <p:nvPr/>
          </p:nvSpPr>
          <p:spPr>
            <a:xfrm>
              <a:off x="5958588" y="2604459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050" kern="1200" dirty="0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63</a:t>
              </a:r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FDA39D3-C302-A745-B2DD-B9F905F7C7C9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BF7D8AF-7ED5-3D4E-A634-EAF6343251A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745CCC7-3DB1-4742-BA50-EDBC10B38518}"/>
              </a:ext>
            </a:extLst>
          </p:cNvPr>
          <p:cNvSpPr/>
          <p:nvPr/>
        </p:nvSpPr>
        <p:spPr>
          <a:xfrm>
            <a:off x="5740667" y="5975584"/>
            <a:ext cx="3404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C_Dendrograms_WordNetworks.R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36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9B0729-76DE-8A42-9246-9AF492F387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44" r="34091" b="15449"/>
          <a:stretch/>
        </p:blipFill>
        <p:spPr>
          <a:xfrm>
            <a:off x="4708343" y="1504865"/>
            <a:ext cx="3416767" cy="351854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6D46C0-8E38-4AF9-91A2-C689E49D4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pPr/>
              <a:t>1/10/22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5B1280-9F0B-4734-877D-4543DC21C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Word Networks…Social Network Analysis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516D7-7888-4F45-A1B0-1C20F6AB89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D2FCAD-13C0-46BA-8BB3-D4DF932DC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A3EE36-0573-4214-8E8B-E9BD628BC999}"/>
              </a:ext>
            </a:extLst>
          </p:cNvPr>
          <p:cNvSpPr txBox="1"/>
          <p:nvPr/>
        </p:nvSpPr>
        <p:spPr>
          <a:xfrm>
            <a:off x="385058" y="1095264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60AAEE-DC4B-7540-B512-E1CA8BBF95A7}"/>
              </a:ext>
            </a:extLst>
          </p:cNvPr>
          <p:cNvSpPr txBox="1"/>
          <p:nvPr/>
        </p:nvSpPr>
        <p:spPr>
          <a:xfrm>
            <a:off x="376518" y="2823883"/>
            <a:ext cx="4108817" cy="938719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network.plot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T,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8CE748-F433-1540-BBAB-4563F22B45D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0EE9F09-222C-3F4C-9D9A-5E807AAB973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E5C490A-C540-084F-9135-C46EE01AE414}"/>
              </a:ext>
            </a:extLst>
          </p:cNvPr>
          <p:cNvSpPr/>
          <p:nvPr/>
        </p:nvSpPr>
        <p:spPr>
          <a:xfrm>
            <a:off x="5740667" y="5975584"/>
            <a:ext cx="3404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C_Dendrograms_WordNetworks.R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453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FB9ABB-FAF8-5745-B188-EC7FA454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20FF38-7D98-4C4E-9773-7C4A93F59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cloud of Term Associations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66030-292A-6646-92D6-FD64E5CDD4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F891D2-1A45-884C-A15C-7929158F51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89A14-D7CC-974E-8666-BBDFA45E0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88" t="16118" r="32541" b="17095"/>
          <a:stretch/>
        </p:blipFill>
        <p:spPr>
          <a:xfrm>
            <a:off x="537883" y="1712544"/>
            <a:ext cx="4057266" cy="42007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0AED2B-2416-7C43-A979-7DA99BC7486D}"/>
              </a:ext>
            </a:extLst>
          </p:cNvPr>
          <p:cNvSpPr txBox="1"/>
          <p:nvPr/>
        </p:nvSpPr>
        <p:spPr>
          <a:xfrm>
            <a:off x="512380" y="1129987"/>
            <a:ext cx="8119241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1600" kern="12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Always hard to interpret, what terms are associated with the initial string at varying degrees of separation.  i.e. </a:t>
            </a:r>
            <a:r>
              <a:rPr lang="en-US" sz="1600" dirty="0">
                <a:solidFill>
                  <a:prstClr val="white"/>
                </a:solidFill>
                <a:latin typeface="+mj-lt"/>
                <a:ea typeface="Arial Unicode MS" panose="020B0604020202020204" pitchFamily="34" charset="-128"/>
                <a:cs typeface="Arial Unicode MS" panose="020B0604020202020204" pitchFamily="34" charset="-128"/>
              </a:rPr>
              <a:t>associations of associations</a:t>
            </a:r>
            <a:endParaRPr lang="en-US" sz="1600" kern="1200" dirty="0">
              <a:solidFill>
                <a:prstClr val="white"/>
              </a:solidFill>
              <a:latin typeface="+mj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45E60F-CBA2-734C-B843-3384BFCD5FF4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3FA914B-3D96-8A47-AD22-C19CFE690FDE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7CB8D1E-07D1-B740-AF95-B433598E2A30}"/>
              </a:ext>
            </a:extLst>
          </p:cNvPr>
          <p:cNvSpPr/>
          <p:nvPr/>
        </p:nvSpPr>
        <p:spPr>
          <a:xfrm>
            <a:off x="4537276" y="1800276"/>
            <a:ext cx="46067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word_associate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assocText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match.string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brewdog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', 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stopwords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networkStops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wordcloud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= T,</a:t>
            </a:r>
          </a:p>
          <a:p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cloud.colors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c('black','</a:t>
            </a:r>
            <a:r>
              <a:rPr lang="en-US" sz="12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darkred</a:t>
            </a:r>
            <a:r>
              <a:rPr lang="en-US" sz="12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'))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F1D544-0AA9-7A4D-BFE5-545320DFBD76}"/>
              </a:ext>
            </a:extLst>
          </p:cNvPr>
          <p:cNvSpPr/>
          <p:nvPr/>
        </p:nvSpPr>
        <p:spPr>
          <a:xfrm>
            <a:off x="5740667" y="5975584"/>
            <a:ext cx="3404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C_Dendrograms_WordNetworks.R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021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27775"/>
            <a:ext cx="2057400" cy="365125"/>
          </a:xfrm>
        </p:spPr>
        <p:txBody>
          <a:bodyPr/>
          <a:lstStyle/>
          <a:p>
            <a:fld id="{6700A58B-DD98-43D0-B791-721480A02982}" type="datetime1">
              <a:rPr lang="en-US" smtClean="0"/>
              <a:t>1/10/22</a:t>
            </a:fld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8572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7CF42E13-F741-47C0-ABF2-930A6A8384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Kwartler CSCI -96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0DD9A6B-56F5-F84A-918D-AB596D61E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9144000" cy="591477"/>
          </a:xfrm>
        </p:spPr>
        <p:txBody>
          <a:bodyPr/>
          <a:lstStyle/>
          <a:p>
            <a:r>
              <a:rPr lang="en-US" dirty="0"/>
              <a:t>A safe/supportive learning environment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BBFF8D1-D9A4-864C-96AF-1F16EC9B819D}"/>
              </a:ext>
            </a:extLst>
          </p:cNvPr>
          <p:cNvSpPr txBox="1">
            <a:spLocks/>
          </p:cNvSpPr>
          <p:nvPr/>
        </p:nvSpPr>
        <p:spPr>
          <a:xfrm>
            <a:off x="228600" y="1219200"/>
            <a:ext cx="8686800" cy="490696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i="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0" i="0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prstClr val="black"/>
                </a:solidFill>
                <a:latin typeface="+mj-lt"/>
                <a:cs typeface="Arial Unicode MS" panose="020B0604020202020204" pitchFamily="34" charset="-128"/>
              </a:rPr>
              <a:t>This text has never been read.  “Keyboard Courage” is rampant which may entail some less than ideal topics.</a:t>
            </a:r>
          </a:p>
          <a:p>
            <a:pPr lvl="1"/>
            <a:r>
              <a:rPr lang="en-US" sz="2000" dirty="0">
                <a:solidFill>
                  <a:prstClr val="black"/>
                </a:solidFill>
                <a:latin typeface="+mj-lt"/>
                <a:cs typeface="Arial Unicode MS" panose="020B0604020202020204" pitchFamily="34" charset="-128"/>
              </a:rPr>
              <a:t>Twitter is a realistic Natural Language Channel</a:t>
            </a:r>
          </a:p>
          <a:p>
            <a:pPr lvl="1"/>
            <a:r>
              <a:rPr lang="en-US" sz="2000" dirty="0">
                <a:solidFill>
                  <a:prstClr val="black"/>
                </a:solidFill>
                <a:latin typeface="+mj-lt"/>
                <a:cs typeface="Arial Unicode MS" panose="020B0604020202020204" pitchFamily="34" charset="-128"/>
              </a:rPr>
              <a:t>It is a great place to get topics, and messy challenging data.</a:t>
            </a:r>
          </a:p>
          <a:p>
            <a:pPr lvl="1"/>
            <a:r>
              <a:rPr lang="en-US" sz="2000" dirty="0">
                <a:solidFill>
                  <a:prstClr val="black"/>
                </a:solidFill>
                <a:latin typeface="+mj-lt"/>
                <a:cs typeface="Arial Unicode MS" panose="020B0604020202020204" pitchFamily="34" charset="-128"/>
              </a:rPr>
              <a:t>As a safe learning environment, no offense is intended, merely exposure to a real data set.  If offended, please reach out and I will get you additional data sets.</a:t>
            </a:r>
          </a:p>
          <a:p>
            <a:pPr marL="0" indent="0">
              <a:buFont typeface="Arial"/>
              <a:buNone/>
            </a:pPr>
            <a:endParaRPr lang="en-US" sz="2800" dirty="0">
              <a:solidFill>
                <a:prstClr val="black"/>
              </a:solidFill>
              <a:latin typeface="+mj-lt"/>
              <a:cs typeface="Arial Unicode MS" panose="020B0604020202020204" pitchFamily="34" charset="-128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CFDE04B-3080-5A48-8C1F-D1360AAEC3EC}"/>
              </a:ext>
            </a:extLst>
          </p:cNvPr>
          <p:cNvGrpSpPr/>
          <p:nvPr/>
        </p:nvGrpSpPr>
        <p:grpSpPr>
          <a:xfrm>
            <a:off x="2581325" y="4040577"/>
            <a:ext cx="3981350" cy="1954320"/>
            <a:chOff x="1969548" y="3881549"/>
            <a:chExt cx="3981350" cy="195432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2CC7484-76FB-FA4C-BB26-5ECBCBA8A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69548" y="4794863"/>
              <a:ext cx="1280448" cy="1041006"/>
            </a:xfrm>
            <a:prstGeom prst="rect">
              <a:avLst/>
            </a:prstGeom>
          </p:spPr>
        </p:pic>
        <p:sp>
          <p:nvSpPr>
            <p:cNvPr id="19" name="Oval Callout 18">
              <a:extLst>
                <a:ext uri="{FF2B5EF4-FFF2-40B4-BE49-F238E27FC236}">
                  <a16:creationId xmlns:a16="http://schemas.microsoft.com/office/drawing/2014/main" id="{9B2CE8FD-6402-B241-9EB0-E887C332EBB8}"/>
                </a:ext>
              </a:extLst>
            </p:cNvPr>
            <p:cNvSpPr/>
            <p:nvPr/>
          </p:nvSpPr>
          <p:spPr>
            <a:xfrm>
              <a:off x="3933123" y="3881549"/>
              <a:ext cx="2017775" cy="819324"/>
            </a:xfrm>
            <a:prstGeom prst="wedgeEllipseCallout">
              <a:avLst>
                <a:gd name="adj1" fmla="val -77686"/>
                <a:gd name="adj2" fmla="val 70000"/>
              </a:avLst>
            </a:prstGeom>
            <a:solidFill>
              <a:srgbClr val="BA2D2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r>
                <a:rPr lang="en-US" sz="1800" kern="1200" dirty="0">
                  <a:solidFill>
                    <a:prstClr val="white"/>
                  </a:solidFill>
                  <a:latin typeface="Arial Unicode MS" panose="020B0604020202020204" pitchFamily="34" charset="-128"/>
                </a:rPr>
                <a:t>#%@*!!!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549620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618</Words>
  <Application>Microsoft Macintosh PowerPoint</Application>
  <PresentationFormat>On-screen Show (4:3)</PresentationFormat>
  <Paragraphs>140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 Unicode MS</vt:lpstr>
      <vt:lpstr>Arial</vt:lpstr>
      <vt:lpstr>Calibri</vt:lpstr>
      <vt:lpstr>Calibri Light</vt:lpstr>
      <vt:lpstr>Consolas</vt:lpstr>
      <vt:lpstr>1_Office Theme</vt:lpstr>
      <vt:lpstr>Just looking for your attendance</vt:lpstr>
      <vt:lpstr>Review</vt:lpstr>
      <vt:lpstr>Word Frequency in a Corpus</vt:lpstr>
      <vt:lpstr>Zipf’s Law: The frequency of a word is inversely related to its rank in a word frequency matrix. </vt:lpstr>
      <vt:lpstr>Associations, like correlation</vt:lpstr>
      <vt:lpstr>PowerPoint Presentation</vt:lpstr>
      <vt:lpstr>Word Networks…Social Network Analysis</vt:lpstr>
      <vt:lpstr>Word cloud of Term Associations</vt:lpstr>
      <vt:lpstr>A safe/supportive learning environment</vt:lpstr>
      <vt:lpstr>Review of Basic Text Visuals</vt:lpstr>
      <vt:lpstr>Let’s make some pyramids</vt:lpstr>
      <vt:lpstr>Steps for a pyramid plot…collapse</vt:lpstr>
      <vt:lpstr>Steps for a pyramid plot…ID common tokens &amp; frequency</vt:lpstr>
      <vt:lpstr>Build a “pyramid plot” of frequencies</vt:lpstr>
      <vt:lpstr>Open ﻿live_D_Pyramid_plots.R</vt:lpstr>
      <vt:lpstr>Open ﻿live_E_other_wordcloud_libs.R </vt:lpstr>
      <vt:lpstr>Lab/Homework</vt:lpstr>
      <vt:lpstr>Experimental_Z_Retailers_polarized_wordcloud.R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Just looking for your attendance</dc:title>
  <dc:creator>Kwartler, Edward</dc:creator>
  <cp:lastModifiedBy>Kwartler, Edward</cp:lastModifiedBy>
  <cp:revision>4</cp:revision>
  <dcterms:created xsi:type="dcterms:W3CDTF">2021-01-10T19:38:34Z</dcterms:created>
  <dcterms:modified xsi:type="dcterms:W3CDTF">2022-01-10T23:19:51Z</dcterms:modified>
</cp:coreProperties>
</file>

<file path=docProps/thumbnail.jpeg>
</file>